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PT Sans Narrow"/>
      <p:regular r:id="rId23"/>
      <p:bold r:id="rId24"/>
    </p:embeddedFont>
    <p:embeddedFont>
      <p:font typeface="Open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PTSansNarrow-bold.fntdata"/><Relationship Id="rId23" Type="http://schemas.openxmlformats.org/officeDocument/2006/relationships/font" Target="fonts/PTSansNarrow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bold.fntdata"/><Relationship Id="rId25" Type="http://schemas.openxmlformats.org/officeDocument/2006/relationships/font" Target="fonts/OpenSans-regular.fntdata"/><Relationship Id="rId28" Type="http://schemas.openxmlformats.org/officeDocument/2006/relationships/font" Target="fonts/OpenSans-boldItalic.fntdata"/><Relationship Id="rId27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4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caib.es/sites/escolaritzaciocurs/ca/solalicitudtramit_telematic_admissia_eiepeso/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ca"/>
              <a:t>Manual Admissió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ca"/>
              <a:t>Usuari Anònim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52"/>
            <a:ext cx="4870500" cy="8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a"/>
              <a:t>Amb usuari no autenticat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a"/>
              <a:t>electrònicament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Accés al tràmit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4804700" y="694850"/>
            <a:ext cx="4050900" cy="4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/>
              <a:t>En la web d’escolarització podeu trobar l’accés al tràmit en la pestanya de </a:t>
            </a:r>
            <a:r>
              <a:rPr b="1" lang="ca"/>
              <a:t>sol·licituds/tràmit telemàtic</a:t>
            </a:r>
            <a:r>
              <a:rPr lang="ca"/>
              <a:t>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ca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http://www.caib.es/sites/escolaritzaciocurs/ca/solalicitudtramit_telematic_admissia_eiepeso/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ca"/>
              <a:t>Si el tràmit és d’admissió</a:t>
            </a:r>
            <a:r>
              <a:rPr b="1" lang="ca"/>
              <a:t> </a:t>
            </a:r>
            <a:r>
              <a:rPr lang="ca"/>
              <a:t>a </a:t>
            </a:r>
            <a:r>
              <a:rPr b="1" lang="ca"/>
              <a:t>Batxillerat</a:t>
            </a:r>
            <a:r>
              <a:rPr lang="ca"/>
              <a:t> el títol de tràmit serà </a:t>
            </a:r>
            <a:r>
              <a:rPr lang="ca">
                <a:solidFill>
                  <a:srgbClr val="B45F06"/>
                </a:solidFill>
              </a:rPr>
              <a:t>Accés al Tràmit d’Admissió de</a:t>
            </a:r>
            <a:r>
              <a:rPr b="1" lang="ca">
                <a:solidFill>
                  <a:srgbClr val="B45F06"/>
                </a:solidFill>
              </a:rPr>
              <a:t> Batxillerat</a:t>
            </a:r>
            <a:r>
              <a:rPr b="1" lang="ca"/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ca"/>
              <a:t>Clicam en el </a:t>
            </a:r>
            <a:r>
              <a:rPr b="1" lang="ca"/>
              <a:t>Tràmit Anònim</a:t>
            </a:r>
            <a:r>
              <a:rPr lang="ca"/>
              <a:t>. </a:t>
            </a:r>
            <a:endParaRPr/>
          </a:p>
        </p:txBody>
      </p:sp>
      <p:sp>
        <p:nvSpPr>
          <p:cNvPr id="74" name="Google Shape;74;p14"/>
          <p:cNvSpPr txBox="1"/>
          <p:nvPr/>
        </p:nvSpPr>
        <p:spPr>
          <a:xfrm>
            <a:off x="2003575" y="4428275"/>
            <a:ext cx="16719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198" y="1849450"/>
            <a:ext cx="4170700" cy="1444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" name="Google Shape;76;p14"/>
          <p:cNvCxnSpPr>
            <a:endCxn id="77" idx="3"/>
          </p:cNvCxnSpPr>
          <p:nvPr/>
        </p:nvCxnSpPr>
        <p:spPr>
          <a:xfrm rot="10800000">
            <a:off x="1820600" y="2923075"/>
            <a:ext cx="3058500" cy="151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7" name="Google Shape;77;p14"/>
          <p:cNvSpPr/>
          <p:nvPr/>
        </p:nvSpPr>
        <p:spPr>
          <a:xfrm>
            <a:off x="605300" y="2782675"/>
            <a:ext cx="1215300" cy="2808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8" name="Google Shape;78;p14"/>
          <p:cNvCxnSpPr>
            <a:endCxn id="79" idx="2"/>
          </p:cNvCxnSpPr>
          <p:nvPr/>
        </p:nvCxnSpPr>
        <p:spPr>
          <a:xfrm rot="10800000">
            <a:off x="3902125" y="2191075"/>
            <a:ext cx="941400" cy="716400"/>
          </a:xfrm>
          <a:prstGeom prst="straightConnector1">
            <a:avLst/>
          </a:prstGeom>
          <a:noFill/>
          <a:ln cap="flat" cmpd="sng" w="9525">
            <a:solidFill>
              <a:srgbClr val="695D4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9" name="Google Shape;79;p14"/>
          <p:cNvSpPr/>
          <p:nvPr/>
        </p:nvSpPr>
        <p:spPr>
          <a:xfrm>
            <a:off x="3304525" y="1910275"/>
            <a:ext cx="1195200" cy="2808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Dades de l’alumne</a:t>
            </a:r>
            <a:endParaRPr/>
          </a:p>
        </p:txBody>
      </p:sp>
      <p:sp>
        <p:nvSpPr>
          <p:cNvPr id="85" name="Google Shape;85;p15"/>
          <p:cNvSpPr txBox="1"/>
          <p:nvPr>
            <p:ph idx="1" type="body"/>
          </p:nvPr>
        </p:nvSpPr>
        <p:spPr>
          <a:xfrm>
            <a:off x="4846775" y="1266325"/>
            <a:ext cx="39855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/>
              <a:t>Accedirem al tràmit i introduirem les dades de l’alumne.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443075"/>
            <a:ext cx="4485451" cy="3065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Google Shape;87;p15"/>
          <p:cNvCxnSpPr/>
          <p:nvPr/>
        </p:nvCxnSpPr>
        <p:spPr>
          <a:xfrm flipH="1">
            <a:off x="3656175" y="1673850"/>
            <a:ext cx="1221900" cy="75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88" name="Google Shape;8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52475" y="1546475"/>
            <a:ext cx="1099700" cy="3213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/>
          <p:nvPr/>
        </p:nvSpPr>
        <p:spPr>
          <a:xfrm>
            <a:off x="2558814" y="1516925"/>
            <a:ext cx="1331400" cy="355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ca" sz="9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Sol·licitud d’admissió Curs 20XX–20XX</a:t>
            </a:r>
            <a:endParaRPr b="0" i="0" sz="9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1701" y="1302175"/>
            <a:ext cx="774450" cy="65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2250" y="1360513"/>
            <a:ext cx="1115275" cy="536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Dades dels tutors</a:t>
            </a:r>
            <a:endParaRPr/>
          </a:p>
        </p:txBody>
      </p:sp>
      <p:sp>
        <p:nvSpPr>
          <p:cNvPr id="97" name="Google Shape;97;p16"/>
          <p:cNvSpPr txBox="1"/>
          <p:nvPr>
            <p:ph idx="1" type="body"/>
          </p:nvPr>
        </p:nvSpPr>
        <p:spPr>
          <a:xfrm>
            <a:off x="311700" y="1266325"/>
            <a:ext cx="49350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98" name="Google Shape;98;p16"/>
          <p:cNvSpPr txBox="1"/>
          <p:nvPr/>
        </p:nvSpPr>
        <p:spPr>
          <a:xfrm>
            <a:off x="5280100" y="1258300"/>
            <a:ext cx="3756000" cy="3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Introduirem les dades dels tutors. </a:t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La 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direcció de correu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electrònic 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que introduïm ha de ser 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vàlida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, si volem rebre la confirmació de l’enviament.</a:t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És obligatori posar els 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telèfons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dels progenitors, ja que en cas de no tenir una plaça adjudicada, la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cita 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amb escolarització per a veure altres opcions serà prioritàriament 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telefònica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9" name="Google Shape;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308950"/>
            <a:ext cx="4887651" cy="3221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16"/>
          <p:cNvCxnSpPr/>
          <p:nvPr/>
        </p:nvCxnSpPr>
        <p:spPr>
          <a:xfrm flipH="1">
            <a:off x="4227650" y="1857900"/>
            <a:ext cx="1094100" cy="75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1" name="Google Shape;101;p16"/>
          <p:cNvCxnSpPr/>
          <p:nvPr/>
        </p:nvCxnSpPr>
        <p:spPr>
          <a:xfrm rot="10800000">
            <a:off x="2553675" y="2630050"/>
            <a:ext cx="2750400" cy="855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2" name="Google Shape;102;p16"/>
          <p:cNvCxnSpPr/>
          <p:nvPr/>
        </p:nvCxnSpPr>
        <p:spPr>
          <a:xfrm flipH="1">
            <a:off x="2592150" y="3493675"/>
            <a:ext cx="2736900" cy="68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Escollim les opcions</a:t>
            </a:r>
            <a:endParaRPr/>
          </a:p>
        </p:txBody>
      </p:sp>
      <p:sp>
        <p:nvSpPr>
          <p:cNvPr id="108" name="Google Shape;108;p17"/>
          <p:cNvSpPr txBox="1"/>
          <p:nvPr/>
        </p:nvSpPr>
        <p:spPr>
          <a:xfrm>
            <a:off x="341675" y="1191675"/>
            <a:ext cx="8286300" cy="11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Es poden escollir fins a 5 opcions per ordre de preferència.</a:t>
            </a:r>
            <a:endParaRPr b="0" i="0" sz="18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És important escollir el nivell educatiu correcte que l’alumne farà el curs 25-26.</a:t>
            </a:r>
            <a:endParaRPr b="0" i="0" sz="18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9" name="Google Shape;10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28534"/>
            <a:ext cx="9144001" cy="2593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Criteris de barem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4734425" y="1266325"/>
            <a:ext cx="40980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/>
              <a:t>Una vegada que hem introduït la </a:t>
            </a:r>
            <a:r>
              <a:rPr b="1" lang="ca"/>
              <a:t>primera opció</a:t>
            </a:r>
            <a:r>
              <a:rPr lang="ca"/>
              <a:t> apareixen els criteris de barem.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ca"/>
              <a:t>S’ha de marcar, almenys, el de </a:t>
            </a:r>
            <a:r>
              <a:rPr b="1" lang="ca"/>
              <a:t>domicili de l’alumne</a:t>
            </a:r>
            <a:r>
              <a:rPr lang="ca"/>
              <a:t>, o bé </a:t>
            </a:r>
            <a:r>
              <a:rPr b="1" lang="ca"/>
              <a:t>lloc de treball d’algun tutor</a:t>
            </a:r>
            <a:r>
              <a:rPr lang="ca"/>
              <a:t>, si no ho feim no ens deixarà desar el tràmit.</a:t>
            </a:r>
            <a:endParaRPr/>
          </a:p>
        </p:txBody>
      </p:sp>
      <p:pic>
        <p:nvPicPr>
          <p:cNvPr id="116" name="Google Shape;11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975" y="1127300"/>
            <a:ext cx="4441026" cy="393684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/>
          <p:nvPr/>
        </p:nvSpPr>
        <p:spPr>
          <a:xfrm>
            <a:off x="69350" y="1416675"/>
            <a:ext cx="4227900" cy="3528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" name="Google Shape;118;p18"/>
          <p:cNvCxnSpPr/>
          <p:nvPr/>
        </p:nvCxnSpPr>
        <p:spPr>
          <a:xfrm flipH="1">
            <a:off x="4324925" y="1573275"/>
            <a:ext cx="473700" cy="4272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Documentació en paper</a:t>
            </a:r>
            <a:endParaRPr/>
          </a:p>
        </p:txBody>
      </p:sp>
      <p:sp>
        <p:nvSpPr>
          <p:cNvPr id="124" name="Google Shape;124;p19"/>
          <p:cNvSpPr txBox="1"/>
          <p:nvPr/>
        </p:nvSpPr>
        <p:spPr>
          <a:xfrm>
            <a:off x="4733250" y="838550"/>
            <a:ext cx="4154100" cy="31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1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Documentació a presentar en el centre o adjuntar al tràmit</a:t>
            </a:r>
            <a:endParaRPr b="1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Si apareix documentació en aquest apartat, podeu pujar-la al tràmit en format digital. Si no ho feis haureu d’acudir al </a:t>
            </a:r>
            <a:r>
              <a:rPr b="1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centre que heu posat en primera opció</a:t>
            </a:r>
            <a:r>
              <a:rPr b="0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, havent demanat cita prèvia, per entregar-la en paper.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5" name="Google Shape;12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200" y="1117500"/>
            <a:ext cx="4019225" cy="37093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19"/>
          <p:cNvCxnSpPr>
            <a:stCxn id="124" idx="1"/>
            <a:endCxn id="127" idx="3"/>
          </p:cNvCxnSpPr>
          <p:nvPr/>
        </p:nvCxnSpPr>
        <p:spPr>
          <a:xfrm rot="10800000">
            <a:off x="4330650" y="2422400"/>
            <a:ext cx="402600" cy="141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7" name="Google Shape;127;p19"/>
          <p:cNvSpPr/>
          <p:nvPr/>
        </p:nvSpPr>
        <p:spPr>
          <a:xfrm>
            <a:off x="311700" y="2183550"/>
            <a:ext cx="4019100" cy="477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215250" y="3914725"/>
            <a:ext cx="2026200" cy="70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9" name="Google Shape;129;p19"/>
          <p:cNvCxnSpPr>
            <a:endCxn id="128" idx="3"/>
          </p:cNvCxnSpPr>
          <p:nvPr/>
        </p:nvCxnSpPr>
        <p:spPr>
          <a:xfrm flipH="1">
            <a:off x="2241450" y="3075025"/>
            <a:ext cx="2587200" cy="1193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Documentació consultable telemàticament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</p:txBody>
      </p:sp>
      <p:pic>
        <p:nvPicPr>
          <p:cNvPr id="135" name="Google Shape;13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200" y="1117500"/>
            <a:ext cx="4019225" cy="370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0"/>
          <p:cNvSpPr txBox="1"/>
          <p:nvPr/>
        </p:nvSpPr>
        <p:spPr>
          <a:xfrm>
            <a:off x="4572000" y="1213500"/>
            <a:ext cx="4260300" cy="33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apareix documentació que és consultable per internet, l’administració farà la consulta sempre i quan deixeu marcada la casella on autoritzau aquesta consulta.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no autoritzau la consulta l’haureu de presentar en paper.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Per això recomanam deixar les caselles marcades.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37" name="Google Shape;137;p20"/>
          <p:cNvCxnSpPr>
            <a:stCxn id="136" idx="1"/>
            <a:endCxn id="138" idx="3"/>
          </p:cNvCxnSpPr>
          <p:nvPr/>
        </p:nvCxnSpPr>
        <p:spPr>
          <a:xfrm rot="10800000">
            <a:off x="4231200" y="2866350"/>
            <a:ext cx="340800" cy="249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8" name="Google Shape;138;p20"/>
          <p:cNvSpPr/>
          <p:nvPr/>
        </p:nvSpPr>
        <p:spPr>
          <a:xfrm>
            <a:off x="212200" y="2627375"/>
            <a:ext cx="4019100" cy="477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/>
          <p:nvPr/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ca" sz="3600" u="none" cap="none" strike="noStrike">
                <a:solidFill>
                  <a:srgbClr val="EF6C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Pujar documentació al tràmit	</a:t>
            </a:r>
            <a:endParaRPr b="1" i="0" sz="3600" u="none" cap="none" strike="noStrike">
              <a:solidFill>
                <a:srgbClr val="EF6C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44" name="Google Shape;144;p21"/>
          <p:cNvSpPr txBox="1"/>
          <p:nvPr/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21"/>
          <p:cNvSpPr txBox="1"/>
          <p:nvPr/>
        </p:nvSpPr>
        <p:spPr>
          <a:xfrm>
            <a:off x="4743850" y="1450525"/>
            <a:ext cx="4055700" cy="26781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disposa de la documentació en format electrònic la podrà pujar al tràmit. 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ho fa no serà necessari que la dugui en paper al centre.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Per adjuntar–la ho podeu fer des del botó </a:t>
            </a:r>
            <a:r>
              <a:rPr b="1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seleccionar arxiu</a:t>
            </a: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Una vegada fet apareixerà a la part de dalt.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6" name="Google Shape;14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271" y="1624196"/>
            <a:ext cx="4328550" cy="2330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7" name="Google Shape;147;p21"/>
          <p:cNvCxnSpPr/>
          <p:nvPr/>
        </p:nvCxnSpPr>
        <p:spPr>
          <a:xfrm rot="10800000">
            <a:off x="1324622" y="3071275"/>
            <a:ext cx="3619200" cy="22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8" name="Google Shape;148;p21"/>
          <p:cNvCxnSpPr/>
          <p:nvPr/>
        </p:nvCxnSpPr>
        <p:spPr>
          <a:xfrm rot="10800000">
            <a:off x="873175" y="2390350"/>
            <a:ext cx="4055700" cy="1236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>
            <p:ph type="title"/>
          </p:nvPr>
        </p:nvSpPr>
        <p:spPr>
          <a:xfrm>
            <a:off x="86250" y="10687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Declaracions Jurades</a:t>
            </a:r>
            <a:endParaRPr/>
          </a:p>
        </p:txBody>
      </p:sp>
      <p:sp>
        <p:nvSpPr>
          <p:cNvPr id="154" name="Google Shape;154;p22"/>
          <p:cNvSpPr txBox="1"/>
          <p:nvPr>
            <p:ph idx="1" type="body"/>
          </p:nvPr>
        </p:nvSpPr>
        <p:spPr>
          <a:xfrm>
            <a:off x="4077800" y="694325"/>
            <a:ext cx="4877100" cy="38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/>
              <a:t>Haureu de marcar les 2 caselles del final: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Conèixer i respectar el Projecte Educatiu.</a:t>
            </a:r>
            <a:endParaRPr/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Confirmar que l’altre progenitor està informat i d’acord amb la sol·licitud.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55" name="Google Shape;15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200" y="1117500"/>
            <a:ext cx="4019225" cy="370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/>
          <p:nvPr/>
        </p:nvSpPr>
        <p:spPr>
          <a:xfrm>
            <a:off x="219325" y="3139925"/>
            <a:ext cx="4401000" cy="47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>
            <p:ph type="title"/>
          </p:nvPr>
        </p:nvSpPr>
        <p:spPr>
          <a:xfrm>
            <a:off x="311700" y="35585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Renúncia a la cita d’escolarització</a:t>
            </a:r>
            <a:endParaRPr/>
          </a:p>
        </p:txBody>
      </p:sp>
      <p:sp>
        <p:nvSpPr>
          <p:cNvPr id="162" name="Google Shape;162;p23"/>
          <p:cNvSpPr txBox="1"/>
          <p:nvPr>
            <p:ph idx="1" type="body"/>
          </p:nvPr>
        </p:nvSpPr>
        <p:spPr>
          <a:xfrm>
            <a:off x="311700" y="1266325"/>
            <a:ext cx="44520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63" name="Google Shape;163;p23"/>
          <p:cNvSpPr txBox="1"/>
          <p:nvPr/>
        </p:nvSpPr>
        <p:spPr>
          <a:xfrm>
            <a:off x="4980300" y="1201975"/>
            <a:ext cx="4064100" cy="3439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ca" sz="19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Si es marca la casella de renúncia a cita</a:t>
            </a:r>
            <a:r>
              <a:rPr b="0" i="0" lang="ca" sz="19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b="1" i="0" lang="ca" sz="19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no se us donarà cita</a:t>
            </a:r>
            <a:r>
              <a:rPr b="0" i="0" lang="ca" sz="19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en l’oficina d’escolarització per a mirar altres opcions, en cas que l’alumne no hagi obtingut plaça en cap centre dels escollits en la sol·licitud.</a:t>
            </a:r>
            <a:endParaRPr b="0" i="0" sz="19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ca" sz="18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Important</a:t>
            </a:r>
            <a:r>
              <a:rPr b="0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, no s’ha de marcar si es tracta d’una primera escolarització o si no es té plaça en cap altre centre.</a:t>
            </a:r>
            <a:endParaRPr b="0" i="0" sz="18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4" name="Google Shape;16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152425"/>
            <a:ext cx="4139876" cy="3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3"/>
          <p:cNvSpPr/>
          <p:nvPr/>
        </p:nvSpPr>
        <p:spPr>
          <a:xfrm>
            <a:off x="311700" y="3784125"/>
            <a:ext cx="3114600" cy="183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6" name="Google Shape;166;p23"/>
          <p:cNvCxnSpPr>
            <a:endCxn id="165" idx="3"/>
          </p:cNvCxnSpPr>
          <p:nvPr/>
        </p:nvCxnSpPr>
        <p:spPr>
          <a:xfrm flipH="1">
            <a:off x="3426300" y="1511175"/>
            <a:ext cx="1595400" cy="2364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7" name="Google Shape;167;p23"/>
          <p:cNvSpPr/>
          <p:nvPr/>
        </p:nvSpPr>
        <p:spPr>
          <a:xfrm>
            <a:off x="287850" y="3244600"/>
            <a:ext cx="3162300" cy="9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type="title"/>
          </p:nvPr>
        </p:nvSpPr>
        <p:spPr>
          <a:xfrm>
            <a:off x="311700" y="445025"/>
            <a:ext cx="85206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Revocació del consentiment per consultar el resultat per internet</a:t>
            </a:r>
            <a:endParaRPr/>
          </a:p>
        </p:txBody>
      </p:sp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628175" y="1685525"/>
            <a:ext cx="3666900" cy="29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74" name="Google Shape;174;p24"/>
          <p:cNvSpPr txBox="1"/>
          <p:nvPr/>
        </p:nvSpPr>
        <p:spPr>
          <a:xfrm>
            <a:off x="4656300" y="1604825"/>
            <a:ext cx="4020900" cy="3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Recomanam </a:t>
            </a:r>
            <a:r>
              <a:rPr b="1" i="0" lang="ca" sz="18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NO</a:t>
            </a:r>
            <a:r>
              <a:rPr b="1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marcar la aquesta casella, excepte en casos excepcionals, ja que si es marca no es podrà consultar el resultat del procés des de la nostra </a:t>
            </a:r>
            <a:r>
              <a:rPr b="1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pàgina web</a:t>
            </a:r>
            <a:r>
              <a:rPr b="0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8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5" name="Google Shape;17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645150"/>
            <a:ext cx="4312200" cy="341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4"/>
          <p:cNvSpPr/>
          <p:nvPr/>
        </p:nvSpPr>
        <p:spPr>
          <a:xfrm>
            <a:off x="311700" y="4070400"/>
            <a:ext cx="3460500" cy="14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7" name="Google Shape;177;p24"/>
          <p:cNvCxnSpPr>
            <a:endCxn id="176" idx="3"/>
          </p:cNvCxnSpPr>
          <p:nvPr/>
        </p:nvCxnSpPr>
        <p:spPr>
          <a:xfrm flipH="1">
            <a:off x="3772200" y="1925250"/>
            <a:ext cx="884100" cy="2215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78" name="Google Shape;17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54300" y="3429000"/>
            <a:ext cx="3822900" cy="144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4"/>
          <p:cNvSpPr/>
          <p:nvPr/>
        </p:nvSpPr>
        <p:spPr>
          <a:xfrm>
            <a:off x="6170975" y="4210503"/>
            <a:ext cx="1047900" cy="62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24"/>
          <p:cNvCxnSpPr/>
          <p:nvPr/>
        </p:nvCxnSpPr>
        <p:spPr>
          <a:xfrm flipH="1">
            <a:off x="6672450" y="3237125"/>
            <a:ext cx="11100" cy="973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1" name="Google Shape;181;p24"/>
          <p:cNvSpPr/>
          <p:nvPr/>
        </p:nvSpPr>
        <p:spPr>
          <a:xfrm>
            <a:off x="311700" y="3468875"/>
            <a:ext cx="3162300" cy="6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Enviar </a:t>
            </a:r>
            <a:endParaRPr/>
          </a:p>
        </p:txBody>
      </p:sp>
      <p:pic>
        <p:nvPicPr>
          <p:cNvPr id="187" name="Google Shape;18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75" y="1421075"/>
            <a:ext cx="4428524" cy="1995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8" name="Google Shape;188;p25"/>
          <p:cNvCxnSpPr/>
          <p:nvPr/>
        </p:nvCxnSpPr>
        <p:spPr>
          <a:xfrm flipH="1">
            <a:off x="2142500" y="1549500"/>
            <a:ext cx="2458200" cy="1320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89" name="Google Shape;18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75" y="3499375"/>
            <a:ext cx="4528625" cy="13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 txBox="1"/>
          <p:nvPr>
            <p:ph idx="1" type="body"/>
          </p:nvPr>
        </p:nvSpPr>
        <p:spPr>
          <a:xfrm>
            <a:off x="4572000" y="1266325"/>
            <a:ext cx="42603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/>
              <a:t>Si en clicar sobre </a:t>
            </a:r>
            <a:r>
              <a:rPr b="1" lang="ca"/>
              <a:t>Envia </a:t>
            </a:r>
            <a:r>
              <a:rPr lang="ca"/>
              <a:t>falta alguna dada o n’hi ha alguna que no sigui correcta, apareixerà un </a:t>
            </a:r>
            <a:r>
              <a:rPr b="1" lang="ca"/>
              <a:t>missatge d’error</a:t>
            </a:r>
            <a:r>
              <a:rPr lang="ca"/>
              <a:t>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cxnSp>
        <p:nvCxnSpPr>
          <p:cNvPr id="191" name="Google Shape;191;p25"/>
          <p:cNvCxnSpPr/>
          <p:nvPr/>
        </p:nvCxnSpPr>
        <p:spPr>
          <a:xfrm flipH="1">
            <a:off x="3395450" y="2391225"/>
            <a:ext cx="4342500" cy="13581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Enviar. Finalitzar.</a:t>
            </a:r>
            <a:endParaRPr/>
          </a:p>
        </p:txBody>
      </p:sp>
      <p:sp>
        <p:nvSpPr>
          <p:cNvPr id="197" name="Google Shape;197;p26"/>
          <p:cNvSpPr txBox="1"/>
          <p:nvPr>
            <p:ph idx="1" type="body"/>
          </p:nvPr>
        </p:nvSpPr>
        <p:spPr>
          <a:xfrm>
            <a:off x="3766800" y="1278288"/>
            <a:ext cx="16104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ca"/>
              <a:t>Si tot és correcte clicam sobre </a:t>
            </a:r>
            <a:r>
              <a:rPr b="1" lang="ca"/>
              <a:t>OK </a:t>
            </a:r>
            <a:r>
              <a:rPr lang="ca"/>
              <a:t>i finalitza el tràmit.  Aquest pot tardar en carregar, teniu paciència.</a:t>
            </a:r>
            <a:endParaRPr/>
          </a:p>
        </p:txBody>
      </p:sp>
      <p:pic>
        <p:nvPicPr>
          <p:cNvPr id="198" name="Google Shape;19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304825"/>
            <a:ext cx="3676800" cy="330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2450" y="1278300"/>
            <a:ext cx="3449799" cy="330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Finalitzar el tràmit</a:t>
            </a:r>
            <a:endParaRPr/>
          </a:p>
        </p:txBody>
      </p:sp>
      <p:sp>
        <p:nvSpPr>
          <p:cNvPr id="205" name="Google Shape;205;p27"/>
          <p:cNvSpPr txBox="1"/>
          <p:nvPr>
            <p:ph idx="1" type="body"/>
          </p:nvPr>
        </p:nvSpPr>
        <p:spPr>
          <a:xfrm>
            <a:off x="4469625" y="1266325"/>
            <a:ext cx="4362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a"/>
              <a:t>Justificant</a:t>
            </a:r>
            <a:r>
              <a:rPr lang="ca"/>
              <a:t>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b="1" lang="ca"/>
              <a:t>Sol·licitud</a:t>
            </a:r>
            <a:r>
              <a:rPr lang="ca"/>
              <a:t>. S’ha d’obrir i mirar si s’ha d’aportar documentació al centre.</a:t>
            </a:r>
            <a:endParaRPr/>
          </a:p>
        </p:txBody>
      </p:sp>
      <p:pic>
        <p:nvPicPr>
          <p:cNvPr id="206" name="Google Shape;20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250" y="1152425"/>
            <a:ext cx="3616124" cy="3630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Google Shape;207;p27"/>
          <p:cNvCxnSpPr/>
          <p:nvPr/>
        </p:nvCxnSpPr>
        <p:spPr>
          <a:xfrm flipH="1">
            <a:off x="2324100" y="1565250"/>
            <a:ext cx="2169600" cy="159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08" name="Google Shape;208;p27"/>
          <p:cNvCxnSpPr/>
          <p:nvPr/>
        </p:nvCxnSpPr>
        <p:spPr>
          <a:xfrm flipH="1">
            <a:off x="3338025" y="3081800"/>
            <a:ext cx="1260000" cy="96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09" name="Google Shape;20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9250" y="1194913"/>
            <a:ext cx="1115275" cy="536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Finalitzar el tràmit. </a:t>
            </a:r>
            <a:r>
              <a:rPr lang="ca">
                <a:solidFill>
                  <a:srgbClr val="FF0000"/>
                </a:solidFill>
              </a:rPr>
              <a:t>IMPORTANT!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15" name="Google Shape;215;p28"/>
          <p:cNvSpPr txBox="1"/>
          <p:nvPr>
            <p:ph idx="1" type="body"/>
          </p:nvPr>
        </p:nvSpPr>
        <p:spPr>
          <a:xfrm>
            <a:off x="343550" y="1290400"/>
            <a:ext cx="8520600" cy="33027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 sz="1700"/>
              <a:t>En el cas del tràmit anònim </a:t>
            </a:r>
            <a:r>
              <a:rPr b="1" lang="ca" sz="1700">
                <a:solidFill>
                  <a:srgbClr val="FF0000"/>
                </a:solidFill>
              </a:rPr>
              <a:t>SEMPRE</a:t>
            </a:r>
            <a:r>
              <a:rPr lang="ca" sz="1700">
                <a:solidFill>
                  <a:srgbClr val="FF0000"/>
                </a:solidFill>
              </a:rPr>
              <a:t> </a:t>
            </a:r>
            <a:r>
              <a:rPr lang="ca" sz="1700"/>
              <a:t>s’haurà d’imprimir, signar i entregar al centre de primera opció, encara que no s’hagi d’aportar documentació. Per això haureu de demanar cita. Si no ho feis no es tramitarà la vostra sol·licitud.</a:t>
            </a:r>
            <a:endParaRPr sz="1700"/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700"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cxnSp>
        <p:nvCxnSpPr>
          <p:cNvPr id="216" name="Google Shape;216;p28"/>
          <p:cNvCxnSpPr>
            <a:endCxn id="217" idx="0"/>
          </p:cNvCxnSpPr>
          <p:nvPr/>
        </p:nvCxnSpPr>
        <p:spPr>
          <a:xfrm flipH="1">
            <a:off x="1498725" y="2664100"/>
            <a:ext cx="388500" cy="575100"/>
          </a:xfrm>
          <a:prstGeom prst="straightConnector1">
            <a:avLst/>
          </a:prstGeom>
          <a:noFill/>
          <a:ln cap="flat" cmpd="sng" w="9525">
            <a:solidFill>
              <a:srgbClr val="695D46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18" name="Google Shape;218;p28"/>
          <p:cNvCxnSpPr/>
          <p:nvPr/>
        </p:nvCxnSpPr>
        <p:spPr>
          <a:xfrm>
            <a:off x="4396025" y="2686450"/>
            <a:ext cx="133500" cy="510600"/>
          </a:xfrm>
          <a:prstGeom prst="straightConnector1">
            <a:avLst/>
          </a:prstGeom>
          <a:noFill/>
          <a:ln cap="flat" cmpd="sng" w="9525">
            <a:solidFill>
              <a:srgbClr val="695D4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9" name="Google Shape;219;p28"/>
          <p:cNvSpPr txBox="1"/>
          <p:nvPr/>
        </p:nvSpPr>
        <p:spPr>
          <a:xfrm>
            <a:off x="1154500" y="2353425"/>
            <a:ext cx="18651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Heu de signar</a:t>
            </a:r>
            <a:endParaRPr b="0" i="0" sz="14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" name="Google Shape;220;p28"/>
          <p:cNvSpPr txBox="1"/>
          <p:nvPr/>
        </p:nvSpPr>
        <p:spPr>
          <a:xfrm>
            <a:off x="3863175" y="2323050"/>
            <a:ext cx="4509900" cy="4974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Haureu de dur el tràmit al centre de primera opció</a:t>
            </a:r>
            <a:endParaRPr b="0" i="0" sz="14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1" name="Google Shape;22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325" y="3242613"/>
            <a:ext cx="7029450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8"/>
          <p:cNvSpPr/>
          <p:nvPr/>
        </p:nvSpPr>
        <p:spPr>
          <a:xfrm>
            <a:off x="2841850" y="3239200"/>
            <a:ext cx="5395200" cy="707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8"/>
          <p:cNvSpPr/>
          <p:nvPr/>
        </p:nvSpPr>
        <p:spPr>
          <a:xfrm>
            <a:off x="754875" y="3239200"/>
            <a:ext cx="1487700" cy="606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S’ha d’entregar el tràmit al centre i, si correspon, aportar documentació. Demanau cita!</a:t>
            </a:r>
            <a:endParaRPr/>
          </a:p>
        </p:txBody>
      </p:sp>
      <p:sp>
        <p:nvSpPr>
          <p:cNvPr id="228" name="Google Shape;228;p29"/>
          <p:cNvSpPr txBox="1"/>
          <p:nvPr/>
        </p:nvSpPr>
        <p:spPr>
          <a:xfrm>
            <a:off x="362625" y="1864650"/>
            <a:ext cx="38928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 tràmit anònim </a:t>
            </a:r>
            <a:r>
              <a:rPr b="1" i="0" lang="ca" sz="14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SEMPRE </a:t>
            </a:r>
            <a:r>
              <a:rPr b="0" i="0" lang="ca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s’ha de dur al centre. Aquí podeu veure l’apartat que indica si també haureu d’aportar documentació.</a:t>
            </a:r>
            <a:endParaRPr b="0" i="0" sz="1400" u="none" cap="none" strike="no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documentació que apareix aquí no  s’ha 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 presentar al centre, sinó que es consulta automàticament.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9" name="Google Shape;22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2100" y="2036188"/>
            <a:ext cx="4552131" cy="186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9"/>
          <p:cNvSpPr/>
          <p:nvPr/>
        </p:nvSpPr>
        <p:spPr>
          <a:xfrm>
            <a:off x="4505050" y="2606400"/>
            <a:ext cx="4547700" cy="347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9"/>
          <p:cNvSpPr/>
          <p:nvPr/>
        </p:nvSpPr>
        <p:spPr>
          <a:xfrm>
            <a:off x="4505050" y="3017100"/>
            <a:ext cx="4587900" cy="494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2" name="Google Shape;232;p29"/>
          <p:cNvCxnSpPr>
            <a:endCxn id="230" idx="1"/>
          </p:cNvCxnSpPr>
          <p:nvPr/>
        </p:nvCxnSpPr>
        <p:spPr>
          <a:xfrm>
            <a:off x="3168550" y="2683650"/>
            <a:ext cx="1336500" cy="9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3" name="Google Shape;233;p29"/>
          <p:cNvCxnSpPr>
            <a:endCxn id="231" idx="1"/>
          </p:cNvCxnSpPr>
          <p:nvPr/>
        </p:nvCxnSpPr>
        <p:spPr>
          <a:xfrm flipH="1" rot="10800000">
            <a:off x="4004950" y="3264150"/>
            <a:ext cx="500100" cy="1356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