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PT Sans Narrow"/>
      <p:regular r:id="rId25"/>
      <p:bold r:id="rId26"/>
    </p:embeddedFont>
    <p:embeddedFont>
      <p:font typeface="Open Sa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TSansNarrow-bold.fntdata"/><Relationship Id="rId25" Type="http://schemas.openxmlformats.org/officeDocument/2006/relationships/font" Target="fonts/PTSansNarrow-regular.fntdata"/><Relationship Id="rId28" Type="http://schemas.openxmlformats.org/officeDocument/2006/relationships/font" Target="fonts/OpenSans-bold.fntdata"/><Relationship Id="rId27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OpenSans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4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b="0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caib.es/sites/escolaritzaciocurs/ca/solalicitudtramit_telematic_admissia_eiepeso/" TargetMode="External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ca"/>
              <a:t>Manual Admissió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ca"/>
              <a:t>Usuari Autenticat</a:t>
            </a:r>
            <a:endParaRPr/>
          </a:p>
        </p:txBody>
      </p:sp>
      <p:sp>
        <p:nvSpPr>
          <p:cNvPr id="67" name="Google Shape;67;p13"/>
          <p:cNvSpPr txBox="1"/>
          <p:nvPr>
            <p:ph idx="1" type="subTitle"/>
          </p:nvPr>
        </p:nvSpPr>
        <p:spPr>
          <a:xfrm>
            <a:off x="2137225" y="2850055"/>
            <a:ext cx="4870500" cy="11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a"/>
              <a:t>Amb usuari GestIB, Cl@ve Permanent, Cl@ve PIN,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ca"/>
              <a:t>DNI</a:t>
            </a:r>
            <a:r>
              <a:rPr i="1" lang="ca"/>
              <a:t>e</a:t>
            </a:r>
            <a:r>
              <a:rPr lang="ca"/>
              <a:t>/Certificat Digital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Accés al tràmit</a:t>
            </a:r>
            <a:endParaRPr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4827575" y="802725"/>
            <a:ext cx="4050900" cy="41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a"/>
              <a:t>En la web d’ escolarització podeu trobar la pàgina de </a:t>
            </a:r>
            <a:r>
              <a:rPr b="1" lang="ca"/>
              <a:t>sol·licituds/tràmit telemàtic</a:t>
            </a:r>
            <a:r>
              <a:rPr lang="ca"/>
              <a:t>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ca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http://www.caib.es/sites/escolaritzaciocurs/ca/solalicitudtramit_telematic_admissia_eiepeso/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ca"/>
              <a:t>Si el tràmit és d’admissió a </a:t>
            </a:r>
            <a:r>
              <a:rPr b="1" lang="ca"/>
              <a:t>Batxillerat</a:t>
            </a:r>
            <a:r>
              <a:rPr lang="ca"/>
              <a:t> el títol de tràmit serà </a:t>
            </a:r>
            <a:r>
              <a:rPr lang="ca">
                <a:solidFill>
                  <a:srgbClr val="B45F06"/>
                </a:solidFill>
              </a:rPr>
              <a:t>Accés al Tràmit d’Admissió de</a:t>
            </a:r>
            <a:r>
              <a:rPr b="1" lang="ca">
                <a:solidFill>
                  <a:srgbClr val="B45F06"/>
                </a:solidFill>
              </a:rPr>
              <a:t> Batxillerat</a:t>
            </a:r>
            <a:r>
              <a:rPr b="1" lang="ca"/>
              <a:t>.</a:t>
            </a:r>
            <a:endParaRPr b="1"/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ca"/>
              <a:t>Clicam en el </a:t>
            </a:r>
            <a:r>
              <a:rPr b="1" lang="ca"/>
              <a:t>Tràmit autenticat amb Cl@ve o GestIB</a:t>
            </a:r>
            <a:r>
              <a:rPr lang="ca"/>
              <a:t> per identificar-nos. 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 b="1">
              <a:solidFill>
                <a:srgbClr val="783F04"/>
              </a:solidFill>
            </a:endParaRPr>
          </a:p>
        </p:txBody>
      </p:sp>
      <p:pic>
        <p:nvPicPr>
          <p:cNvPr id="74" name="Google Shape;7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198" y="1849450"/>
            <a:ext cx="4170700" cy="1444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5" name="Google Shape;75;p14"/>
          <p:cNvCxnSpPr>
            <a:endCxn id="76" idx="2"/>
          </p:cNvCxnSpPr>
          <p:nvPr/>
        </p:nvCxnSpPr>
        <p:spPr>
          <a:xfrm rot="10800000">
            <a:off x="3902125" y="2191075"/>
            <a:ext cx="896100" cy="47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77" name="Google Shape;77;p14"/>
          <p:cNvSpPr/>
          <p:nvPr/>
        </p:nvSpPr>
        <p:spPr>
          <a:xfrm>
            <a:off x="562475" y="2530175"/>
            <a:ext cx="2864100" cy="2808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3304525" y="1910275"/>
            <a:ext cx="1195200" cy="2808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8" name="Google Shape;78;p14"/>
          <p:cNvCxnSpPr>
            <a:endCxn id="77" idx="3"/>
          </p:cNvCxnSpPr>
          <p:nvPr/>
        </p:nvCxnSpPr>
        <p:spPr>
          <a:xfrm rot="10800000">
            <a:off x="3426575" y="2670575"/>
            <a:ext cx="1401000" cy="172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5"/>
          <p:cNvSpPr txBox="1"/>
          <p:nvPr>
            <p:ph type="title"/>
          </p:nvPr>
        </p:nvSpPr>
        <p:spPr>
          <a:xfrm>
            <a:off x="152400" y="445025"/>
            <a:ext cx="86799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Accedim a la plataforma d’autenticació</a:t>
            </a:r>
            <a:endParaRPr/>
          </a:p>
        </p:txBody>
      </p:sp>
      <p:sp>
        <p:nvSpPr>
          <p:cNvPr id="84" name="Google Shape;84;p15"/>
          <p:cNvSpPr txBox="1"/>
          <p:nvPr>
            <p:ph idx="1" type="body"/>
          </p:nvPr>
        </p:nvSpPr>
        <p:spPr>
          <a:xfrm>
            <a:off x="5601050" y="1266325"/>
            <a:ext cx="32313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a"/>
              <a:t>Ens identificam amb </a:t>
            </a:r>
            <a:endParaRPr/>
          </a:p>
          <a:p>
            <a:pPr indent="-342900" lvl="0" marL="45720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b="1" lang="ca"/>
              <a:t>Cl@ve</a:t>
            </a:r>
            <a:endParaRPr b="1"/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ca"/>
              <a:t>o amb </a:t>
            </a:r>
            <a:endParaRPr/>
          </a:p>
          <a:p>
            <a:pPr indent="-342900" lvl="0" marL="45720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ca"/>
              <a:t>Usuari </a:t>
            </a:r>
            <a:r>
              <a:rPr b="1" lang="ca"/>
              <a:t>GestIB</a:t>
            </a:r>
            <a:r>
              <a:rPr lang="ca"/>
              <a:t> o usuari </a:t>
            </a:r>
            <a:r>
              <a:rPr b="1" lang="ca"/>
              <a:t>CAIB</a:t>
            </a:r>
            <a:endParaRPr b="1"/>
          </a:p>
        </p:txBody>
      </p:sp>
      <p:pic>
        <p:nvPicPr>
          <p:cNvPr id="85" name="Google Shape;8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997" y="2127172"/>
            <a:ext cx="4400700" cy="22687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6" name="Google Shape;86;p15"/>
          <p:cNvCxnSpPr/>
          <p:nvPr/>
        </p:nvCxnSpPr>
        <p:spPr>
          <a:xfrm flipH="1">
            <a:off x="1591050" y="2079600"/>
            <a:ext cx="4033500" cy="121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87" name="Google Shape;87;p15"/>
          <p:cNvCxnSpPr/>
          <p:nvPr/>
        </p:nvCxnSpPr>
        <p:spPr>
          <a:xfrm flipH="1">
            <a:off x="4218375" y="3120650"/>
            <a:ext cx="1547400" cy="23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Si hem triat identificar-nos amb Cl@ve</a:t>
            </a:r>
            <a:endParaRPr/>
          </a:p>
        </p:txBody>
      </p:sp>
      <p:sp>
        <p:nvSpPr>
          <p:cNvPr id="93" name="Google Shape;93;p16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94" name="Google Shape;94;p16"/>
          <p:cNvSpPr txBox="1"/>
          <p:nvPr/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6" name="Google Shape;9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1314145"/>
            <a:ext cx="4180775" cy="240657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/>
          <p:cNvSpPr txBox="1"/>
          <p:nvPr/>
        </p:nvSpPr>
        <p:spPr>
          <a:xfrm>
            <a:off x="5375450" y="1444300"/>
            <a:ext cx="32712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600"/>
              <a:buFont typeface="Open Sans"/>
              <a:buChar char="●"/>
            </a:pPr>
            <a:r>
              <a:rPr b="0" i="0" lang="ca" sz="16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Si seleccionam </a:t>
            </a:r>
            <a:r>
              <a:rPr b="1" i="0" lang="ca" sz="16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Cl@ve</a:t>
            </a:r>
            <a:r>
              <a:rPr b="0" i="0" lang="ca" sz="16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, el sistema ens redirigirà a una pàgina en la qual haurem de triar entre els diferents sistemes d’autenticació: </a:t>
            </a:r>
            <a:r>
              <a:rPr b="1" i="0" lang="ca" sz="16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Cl@ve PIN</a:t>
            </a:r>
            <a:r>
              <a:rPr b="0" i="0" lang="ca" sz="16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b="1" i="0" lang="ca" sz="16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Cl@ve permanent</a:t>
            </a:r>
            <a:r>
              <a:rPr b="0" i="0" lang="ca" sz="16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b="1" i="0" lang="ca" sz="16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certificat digital</a:t>
            </a:r>
            <a:r>
              <a:rPr b="0" i="0" lang="ca" sz="16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 o </a:t>
            </a:r>
            <a:r>
              <a:rPr b="1" i="0" lang="ca" sz="16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DNI electrònic</a:t>
            </a:r>
            <a:r>
              <a:rPr b="0" i="0" lang="ca" sz="16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b="0" i="0" sz="16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600"/>
              <a:buFont typeface="Open Sans"/>
              <a:buChar char="●"/>
            </a:pPr>
            <a:r>
              <a:rPr b="0" i="0" lang="ca" sz="16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Si hem marcat </a:t>
            </a:r>
            <a:r>
              <a:rPr b="1" i="0" lang="ca" sz="16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GestIB</a:t>
            </a:r>
            <a:r>
              <a:rPr b="0" i="0" lang="ca" sz="16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 o </a:t>
            </a:r>
            <a:r>
              <a:rPr b="1" i="0" lang="ca" sz="16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CAIB</a:t>
            </a:r>
            <a:r>
              <a:rPr b="0" i="0" lang="ca" sz="16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 accedirem directament al tràmit.</a:t>
            </a:r>
            <a:endParaRPr b="0" i="0" sz="16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98" name="Google Shape;98;p16"/>
          <p:cNvCxnSpPr/>
          <p:nvPr/>
        </p:nvCxnSpPr>
        <p:spPr>
          <a:xfrm flipH="1">
            <a:off x="1250625" y="1674250"/>
            <a:ext cx="4297200" cy="1315800"/>
          </a:xfrm>
          <a:prstGeom prst="straightConnector1">
            <a:avLst/>
          </a:prstGeom>
          <a:noFill/>
          <a:ln cap="flat" cmpd="sng" w="9525">
            <a:solidFill>
              <a:srgbClr val="695D46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99" name="Google Shape;99;p16"/>
          <p:cNvCxnSpPr/>
          <p:nvPr/>
        </p:nvCxnSpPr>
        <p:spPr>
          <a:xfrm flipH="1">
            <a:off x="2634525" y="1703975"/>
            <a:ext cx="2923200" cy="1382100"/>
          </a:xfrm>
          <a:prstGeom prst="straightConnector1">
            <a:avLst/>
          </a:prstGeom>
          <a:noFill/>
          <a:ln cap="flat" cmpd="sng" w="9525">
            <a:solidFill>
              <a:srgbClr val="695D46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00" name="Google Shape;100;p16"/>
          <p:cNvCxnSpPr/>
          <p:nvPr/>
        </p:nvCxnSpPr>
        <p:spPr>
          <a:xfrm flipH="1">
            <a:off x="3729850" y="1739175"/>
            <a:ext cx="1865100" cy="1324800"/>
          </a:xfrm>
          <a:prstGeom prst="straightConnector1">
            <a:avLst/>
          </a:prstGeom>
          <a:noFill/>
          <a:ln cap="flat" cmpd="sng" w="9525">
            <a:solidFill>
              <a:srgbClr val="695D46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Dades de l’alumne</a:t>
            </a:r>
            <a:endParaRPr/>
          </a:p>
        </p:txBody>
      </p:sp>
      <p:sp>
        <p:nvSpPr>
          <p:cNvPr id="106" name="Google Shape;106;p17"/>
          <p:cNvSpPr txBox="1"/>
          <p:nvPr>
            <p:ph idx="1" type="body"/>
          </p:nvPr>
        </p:nvSpPr>
        <p:spPr>
          <a:xfrm>
            <a:off x="4846775" y="1266325"/>
            <a:ext cx="39855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ca"/>
              <a:t>Una vegada ens hem identificat, accedirem al tràmit i introduirem les dades de l’alumne.</a:t>
            </a:r>
            <a:endParaRPr/>
          </a:p>
        </p:txBody>
      </p:sp>
      <p:pic>
        <p:nvPicPr>
          <p:cNvPr id="107" name="Google Shape;10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1443075"/>
            <a:ext cx="4485451" cy="30655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8" name="Google Shape;108;p17"/>
          <p:cNvCxnSpPr/>
          <p:nvPr/>
        </p:nvCxnSpPr>
        <p:spPr>
          <a:xfrm flipH="1">
            <a:off x="3040275" y="1516875"/>
            <a:ext cx="1849800" cy="84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109" name="Google Shape;10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15450" y="1516875"/>
            <a:ext cx="1218125" cy="35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7"/>
          <p:cNvSpPr/>
          <p:nvPr/>
        </p:nvSpPr>
        <p:spPr>
          <a:xfrm>
            <a:off x="2558814" y="1516925"/>
            <a:ext cx="1331400" cy="355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ca" sz="9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Sol·licitud d’admissió Curs 20XX–20XX</a:t>
            </a:r>
            <a:endParaRPr b="0" i="0" sz="9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7426" y="1323475"/>
            <a:ext cx="774450" cy="65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7000" y="1381813"/>
            <a:ext cx="1115275" cy="536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Dades dels tutors</a:t>
            </a:r>
            <a:endParaRPr/>
          </a:p>
        </p:txBody>
      </p:sp>
      <p:sp>
        <p:nvSpPr>
          <p:cNvPr id="118" name="Google Shape;118;p18"/>
          <p:cNvSpPr txBox="1"/>
          <p:nvPr/>
        </p:nvSpPr>
        <p:spPr>
          <a:xfrm>
            <a:off x="4943675" y="1361725"/>
            <a:ext cx="3888600" cy="33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Emplenarem les dades dels tutors. </a:t>
            </a:r>
            <a:endParaRPr b="0" i="0" sz="16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La </a:t>
            </a:r>
            <a:r>
              <a:rPr b="1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direcció de correu</a:t>
            </a: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1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electrònic </a:t>
            </a: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que introduïm ha de ser </a:t>
            </a:r>
            <a:r>
              <a:rPr b="1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vàlida</a:t>
            </a: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, si volem rebre la confirmació de l’enviament.</a:t>
            </a:r>
            <a:endParaRPr b="0" i="0" sz="16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És obligatori posar els </a:t>
            </a:r>
            <a:r>
              <a:rPr b="1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telèfons</a:t>
            </a: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dels progenitors, ja que en cas de no tenir una plaça adjudicada, la</a:t>
            </a:r>
            <a:r>
              <a:rPr b="1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cita </a:t>
            </a: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amb escolarització per a  veure altres opcions serà prioritàriament </a:t>
            </a:r>
            <a:r>
              <a:rPr b="1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telefònica</a:t>
            </a:r>
            <a:r>
              <a:rPr b="0" i="0" lang="ca" sz="16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b="0" i="0" sz="16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9" name="Google Shape;11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304825"/>
            <a:ext cx="4638875" cy="32631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18"/>
          <p:cNvCxnSpPr/>
          <p:nvPr/>
        </p:nvCxnSpPr>
        <p:spPr>
          <a:xfrm flipH="1">
            <a:off x="4321250" y="2488350"/>
            <a:ext cx="708000" cy="8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21" name="Google Shape;121;p18"/>
          <p:cNvCxnSpPr/>
          <p:nvPr/>
        </p:nvCxnSpPr>
        <p:spPr>
          <a:xfrm flipH="1">
            <a:off x="2322650" y="3593600"/>
            <a:ext cx="2706600" cy="69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22" name="Google Shape;122;p18"/>
          <p:cNvCxnSpPr/>
          <p:nvPr/>
        </p:nvCxnSpPr>
        <p:spPr>
          <a:xfrm rot="10800000">
            <a:off x="2680850" y="2660725"/>
            <a:ext cx="2348400" cy="916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/>
          <p:nvPr>
            <p:ph type="title"/>
          </p:nvPr>
        </p:nvSpPr>
        <p:spPr>
          <a:xfrm>
            <a:off x="255325" y="205500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Escollim les opcions</a:t>
            </a:r>
            <a:endParaRPr/>
          </a:p>
        </p:txBody>
      </p:sp>
      <p:sp>
        <p:nvSpPr>
          <p:cNvPr id="128" name="Google Shape;128;p19"/>
          <p:cNvSpPr txBox="1"/>
          <p:nvPr>
            <p:ph idx="1" type="body"/>
          </p:nvPr>
        </p:nvSpPr>
        <p:spPr>
          <a:xfrm>
            <a:off x="347825" y="1265525"/>
            <a:ext cx="8484600" cy="9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a"/>
              <a:t>Es poden escollir fins a 5 opcions per ordre de preferència.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a"/>
              <a:t>És important escollir el nivell educatiu correcte que l’alumne farà en el curs 25-26.</a:t>
            </a:r>
            <a:endParaRPr/>
          </a:p>
        </p:txBody>
      </p:sp>
      <p:pic>
        <p:nvPicPr>
          <p:cNvPr id="129" name="Google Shape;12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2402225"/>
            <a:ext cx="8829608" cy="258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>
            <p:ph idx="1" type="body"/>
          </p:nvPr>
        </p:nvSpPr>
        <p:spPr>
          <a:xfrm>
            <a:off x="4734425" y="1266325"/>
            <a:ext cx="40980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a"/>
              <a:t>Una vegada que hem introduït la </a:t>
            </a:r>
            <a:r>
              <a:rPr b="1" lang="ca"/>
              <a:t>primera opció</a:t>
            </a:r>
            <a:r>
              <a:rPr lang="ca"/>
              <a:t> apareixen els criteris de barem.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ca"/>
              <a:t>S’ha d’escollir, </a:t>
            </a:r>
            <a:r>
              <a:rPr b="1" lang="ca"/>
              <a:t>almenys</a:t>
            </a:r>
            <a:r>
              <a:rPr lang="ca"/>
              <a:t>, el de </a:t>
            </a:r>
            <a:r>
              <a:rPr b="1" lang="ca"/>
              <a:t>domicili de l’alumne</a:t>
            </a:r>
            <a:r>
              <a:rPr lang="ca"/>
              <a:t> o bé </a:t>
            </a:r>
            <a:r>
              <a:rPr b="1" lang="ca"/>
              <a:t>lloc de feina d’algun tutor</a:t>
            </a:r>
            <a:r>
              <a:rPr lang="ca"/>
              <a:t>, si no ho feim no ens deixarà desar el tràmit.</a:t>
            </a:r>
            <a:endParaRPr/>
          </a:p>
        </p:txBody>
      </p:sp>
      <p:sp>
        <p:nvSpPr>
          <p:cNvPr id="135" name="Google Shape;135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Criteris de barem</a:t>
            </a:r>
            <a:endParaRPr/>
          </a:p>
        </p:txBody>
      </p:sp>
      <p:pic>
        <p:nvPicPr>
          <p:cNvPr id="136" name="Google Shape;13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025" y="1266325"/>
            <a:ext cx="4152350" cy="36782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7" name="Google Shape;137;p20"/>
          <p:cNvCxnSpPr/>
          <p:nvPr/>
        </p:nvCxnSpPr>
        <p:spPr>
          <a:xfrm flipH="1">
            <a:off x="4309400" y="1620275"/>
            <a:ext cx="593700" cy="1728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38" name="Google Shape;138;p20"/>
          <p:cNvSpPr/>
          <p:nvPr/>
        </p:nvSpPr>
        <p:spPr>
          <a:xfrm>
            <a:off x="68400" y="1418400"/>
            <a:ext cx="4227900" cy="3528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Documentació en paper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/>
          </a:p>
        </p:txBody>
      </p:sp>
      <p:sp>
        <p:nvSpPr>
          <p:cNvPr id="144" name="Google Shape;144;p21"/>
          <p:cNvSpPr txBox="1"/>
          <p:nvPr/>
        </p:nvSpPr>
        <p:spPr>
          <a:xfrm>
            <a:off x="4655100" y="1361475"/>
            <a:ext cx="4154100" cy="31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b="1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Documentació a presentar en el centre o adjuntar al tràmit</a:t>
            </a:r>
            <a:endParaRPr b="1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Si apareix documentació en aquest apartat, podeu pujar-la al tràmit en format digital. Si no ho feis haureu d’acudir al </a:t>
            </a:r>
            <a:r>
              <a:rPr b="1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centre que heu posat en primera opció</a:t>
            </a: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, havent demanat cita prèvia, per entregar-la en paper.</a:t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marR="0" rtl="0" algn="just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5" name="Google Shape;14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1114350"/>
            <a:ext cx="4021449" cy="345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1"/>
          <p:cNvSpPr/>
          <p:nvPr/>
        </p:nvSpPr>
        <p:spPr>
          <a:xfrm>
            <a:off x="353850" y="2071425"/>
            <a:ext cx="4021500" cy="440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7" name="Google Shape;147;p21"/>
          <p:cNvCxnSpPr>
            <a:endCxn id="146" idx="3"/>
          </p:cNvCxnSpPr>
          <p:nvPr/>
        </p:nvCxnSpPr>
        <p:spPr>
          <a:xfrm flipH="1">
            <a:off x="4375350" y="1667025"/>
            <a:ext cx="506400" cy="624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8" name="Google Shape;148;p21"/>
          <p:cNvSpPr/>
          <p:nvPr/>
        </p:nvSpPr>
        <p:spPr>
          <a:xfrm>
            <a:off x="215250" y="3914725"/>
            <a:ext cx="2026200" cy="7074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9" name="Google Shape;149;p21"/>
          <p:cNvCxnSpPr>
            <a:endCxn id="148" idx="3"/>
          </p:cNvCxnSpPr>
          <p:nvPr/>
        </p:nvCxnSpPr>
        <p:spPr>
          <a:xfrm flipH="1">
            <a:off x="2241450" y="3075025"/>
            <a:ext cx="2587200" cy="1193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Documentació consultable telemàticament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/>
          </a:p>
        </p:txBody>
      </p:sp>
      <p:sp>
        <p:nvSpPr>
          <p:cNvPr id="155" name="Google Shape;155;p22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56" name="Google Shape;156;p22"/>
          <p:cNvSpPr txBox="1"/>
          <p:nvPr/>
        </p:nvSpPr>
        <p:spPr>
          <a:xfrm>
            <a:off x="4679975" y="1187575"/>
            <a:ext cx="4189800" cy="29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Si apareix documentació que és consultable per internet, l’administració farà la consulta, sempre i quan deixeu marcada la casella on autoritzau aquesta consulta.</a:t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Si no autoritzau la consulta l’haureu de presentar en paper.</a:t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Per això recomanam deixar les caselles marcades.</a:t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7" name="Google Shape;15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1114350"/>
            <a:ext cx="4021449" cy="345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2"/>
          <p:cNvSpPr/>
          <p:nvPr/>
        </p:nvSpPr>
        <p:spPr>
          <a:xfrm>
            <a:off x="311700" y="2484925"/>
            <a:ext cx="4189800" cy="550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9" name="Google Shape;159;p22"/>
          <p:cNvCxnSpPr/>
          <p:nvPr/>
        </p:nvCxnSpPr>
        <p:spPr>
          <a:xfrm flipH="1">
            <a:off x="4501475" y="2649625"/>
            <a:ext cx="178500" cy="1104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/>
          <p:nvPr/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ca" sz="3600" u="none" cap="none" strike="noStrike">
                <a:solidFill>
                  <a:srgbClr val="EF6C00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Pujar documentació al tràmit	</a:t>
            </a:r>
            <a:endParaRPr b="1" i="0" sz="3600" u="none" cap="none" strike="noStrike">
              <a:solidFill>
                <a:srgbClr val="EF6C00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165" name="Google Shape;165;p23"/>
          <p:cNvSpPr txBox="1"/>
          <p:nvPr/>
        </p:nvSpPr>
        <p:spPr>
          <a:xfrm>
            <a:off x="4743850" y="1450525"/>
            <a:ext cx="4055700" cy="2678100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Si disposa de la documentació en format electrònic la podrà pujar al tràmit. </a:t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Si ho fa no serà necessari que la dugui en paper al centre.</a:t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Per adjuntar–la ho podeu fer des del botó </a:t>
            </a:r>
            <a:r>
              <a:rPr b="1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seleccionar arxiu</a:t>
            </a: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429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●"/>
            </a:pP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Una vegada fet apareixerà a la part de dalt.</a:t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6" name="Google Shape;16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271" y="1624196"/>
            <a:ext cx="4328550" cy="2330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7" name="Google Shape;167;p23"/>
          <p:cNvCxnSpPr/>
          <p:nvPr/>
        </p:nvCxnSpPr>
        <p:spPr>
          <a:xfrm rot="10800000">
            <a:off x="1324622" y="3071275"/>
            <a:ext cx="3619200" cy="222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68" name="Google Shape;168;p23"/>
          <p:cNvCxnSpPr/>
          <p:nvPr/>
        </p:nvCxnSpPr>
        <p:spPr>
          <a:xfrm rot="10800000">
            <a:off x="873175" y="2390350"/>
            <a:ext cx="4055700" cy="12360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 txBox="1"/>
          <p:nvPr>
            <p:ph type="title"/>
          </p:nvPr>
        </p:nvSpPr>
        <p:spPr>
          <a:xfrm>
            <a:off x="0" y="103850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Declaracions Jurades</a:t>
            </a:r>
            <a:endParaRPr/>
          </a:p>
        </p:txBody>
      </p:sp>
      <p:sp>
        <p:nvSpPr>
          <p:cNvPr id="174" name="Google Shape;174;p24"/>
          <p:cNvSpPr txBox="1"/>
          <p:nvPr>
            <p:ph idx="1" type="body"/>
          </p:nvPr>
        </p:nvSpPr>
        <p:spPr>
          <a:xfrm>
            <a:off x="4141050" y="694325"/>
            <a:ext cx="4691100" cy="38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a"/>
              <a:t>Haureu de marcar les 3 caselles del final:</a:t>
            </a:r>
            <a:endParaRPr/>
          </a:p>
          <a:p>
            <a:pPr indent="-342900" lvl="0" marL="45720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ca"/>
              <a:t>Conèixer i respectar el Projecte Educatiu.</a:t>
            </a:r>
            <a:endParaRPr/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a"/>
              <a:t>Confirmar que l’altre progenitor està informat i d’acord amb la sol·licitud.</a:t>
            </a:r>
            <a:endParaRPr/>
          </a:p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a"/>
              <a:t>Confirmar la veracitat de les dades de la sol·licitud.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75" name="Google Shape;17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150" y="942500"/>
            <a:ext cx="4021449" cy="345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4"/>
          <p:cNvSpPr/>
          <p:nvPr/>
        </p:nvSpPr>
        <p:spPr>
          <a:xfrm>
            <a:off x="142050" y="2870800"/>
            <a:ext cx="4111800" cy="568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Renúncia a la cita d’escolarització</a:t>
            </a:r>
            <a:endParaRPr/>
          </a:p>
        </p:txBody>
      </p:sp>
      <p:sp>
        <p:nvSpPr>
          <p:cNvPr id="182" name="Google Shape;182;p25"/>
          <p:cNvSpPr txBox="1"/>
          <p:nvPr>
            <p:ph idx="1" type="body"/>
          </p:nvPr>
        </p:nvSpPr>
        <p:spPr>
          <a:xfrm>
            <a:off x="4632900" y="1258925"/>
            <a:ext cx="41994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ca"/>
              <a:t>Si es marca la casella de renúncia a cita, no se us donarà cita</a:t>
            </a:r>
            <a:r>
              <a:rPr lang="ca"/>
              <a:t> en l’oficina d’escolarització per mirar altres opcions, en cas que l’alumne no hagi obtingut plaça a cap centre contemplat en la sol·licitud.</a:t>
            </a:r>
            <a:endParaRPr/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b="1" lang="ca">
                <a:solidFill>
                  <a:srgbClr val="FF0000"/>
                </a:solidFill>
              </a:rPr>
              <a:t>Important</a:t>
            </a:r>
            <a:r>
              <a:rPr lang="ca"/>
              <a:t> no s’ha de marcar si es tracta d’una primera escolarització o si no es té plaça a cap altre centre.</a:t>
            </a:r>
            <a:endParaRPr/>
          </a:p>
        </p:txBody>
      </p:sp>
      <p:pic>
        <p:nvPicPr>
          <p:cNvPr id="183" name="Google Shape;18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1336425"/>
            <a:ext cx="4328100" cy="3147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5"/>
          <p:cNvSpPr/>
          <p:nvPr/>
        </p:nvSpPr>
        <p:spPr>
          <a:xfrm>
            <a:off x="311700" y="3206925"/>
            <a:ext cx="3114600" cy="183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5" name="Google Shape;185;p25"/>
          <p:cNvCxnSpPr>
            <a:endCxn id="184" idx="3"/>
          </p:cNvCxnSpPr>
          <p:nvPr/>
        </p:nvCxnSpPr>
        <p:spPr>
          <a:xfrm flipH="1">
            <a:off x="3426300" y="1644975"/>
            <a:ext cx="1298700" cy="1653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6" name="Google Shape;186;p25"/>
          <p:cNvSpPr/>
          <p:nvPr/>
        </p:nvSpPr>
        <p:spPr>
          <a:xfrm>
            <a:off x="346975" y="2698850"/>
            <a:ext cx="3162300" cy="6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 txBox="1"/>
          <p:nvPr>
            <p:ph idx="1" type="body"/>
          </p:nvPr>
        </p:nvSpPr>
        <p:spPr>
          <a:xfrm>
            <a:off x="289600" y="148177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92" name="Google Shape;192;p26"/>
          <p:cNvSpPr txBox="1"/>
          <p:nvPr/>
        </p:nvSpPr>
        <p:spPr>
          <a:xfrm>
            <a:off x="349875" y="330825"/>
            <a:ext cx="8520600" cy="10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ca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Revocació del consentiment per a consultar el resultat per internet</a:t>
            </a:r>
            <a:endParaRPr b="1" i="0" sz="3600" u="none" cap="none" strike="noStrike">
              <a:solidFill>
                <a:srgbClr val="EF6C00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sp>
        <p:nvSpPr>
          <p:cNvPr id="193" name="Google Shape;193;p26"/>
          <p:cNvSpPr txBox="1"/>
          <p:nvPr/>
        </p:nvSpPr>
        <p:spPr>
          <a:xfrm>
            <a:off x="4275075" y="1633825"/>
            <a:ext cx="4595400" cy="28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Recomanam </a:t>
            </a:r>
            <a:r>
              <a:rPr b="1" i="0" lang="ca" sz="1800" u="none" cap="none" strike="noStrike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NO</a:t>
            </a:r>
            <a:r>
              <a:rPr b="1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0" i="0" lang="ca" sz="1800" u="none" cap="none" strike="noStrike">
                <a:solidFill>
                  <a:srgbClr val="695D46"/>
                </a:solidFill>
                <a:latin typeface="Open Sans"/>
                <a:ea typeface="Open Sans"/>
                <a:cs typeface="Open Sans"/>
                <a:sym typeface="Open Sans"/>
              </a:rPr>
              <a:t>marcar aquesta casella, excepte en casos especials, ja que si es marca no es podrà consultar el resultat del procés </a:t>
            </a:r>
            <a:r>
              <a:rPr b="0" i="0" lang="ca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des de la nostra </a:t>
            </a:r>
            <a:r>
              <a:rPr b="1" i="0" lang="ca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pàgina web</a:t>
            </a:r>
            <a:r>
              <a:rPr b="0" i="0" lang="ca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b="0" i="0" sz="1800" u="none" cap="none" strike="noStrike">
              <a:solidFill>
                <a:srgbClr val="695D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4" name="Google Shape;19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000" y="1633825"/>
            <a:ext cx="3460501" cy="3080309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6"/>
          <p:cNvSpPr/>
          <p:nvPr/>
        </p:nvSpPr>
        <p:spPr>
          <a:xfrm>
            <a:off x="289600" y="4297575"/>
            <a:ext cx="2705700" cy="182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6" name="Google Shape;196;p26"/>
          <p:cNvCxnSpPr>
            <a:endCxn id="195" idx="3"/>
          </p:cNvCxnSpPr>
          <p:nvPr/>
        </p:nvCxnSpPr>
        <p:spPr>
          <a:xfrm flipH="1">
            <a:off x="2995300" y="1887225"/>
            <a:ext cx="1257900" cy="25017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197" name="Google Shape;19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36213" y="3050200"/>
            <a:ext cx="4273124" cy="161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6"/>
          <p:cNvSpPr/>
          <p:nvPr/>
        </p:nvSpPr>
        <p:spPr>
          <a:xfrm>
            <a:off x="5883375" y="3936625"/>
            <a:ext cx="1257900" cy="732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9" name="Google Shape;199;p26"/>
          <p:cNvCxnSpPr>
            <a:stCxn id="197" idx="0"/>
            <a:endCxn id="198" idx="0"/>
          </p:cNvCxnSpPr>
          <p:nvPr/>
        </p:nvCxnSpPr>
        <p:spPr>
          <a:xfrm flipH="1">
            <a:off x="6512475" y="3050200"/>
            <a:ext cx="60300" cy="886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00" name="Google Shape;200;p26"/>
          <p:cNvSpPr/>
          <p:nvPr/>
        </p:nvSpPr>
        <p:spPr>
          <a:xfrm>
            <a:off x="328000" y="3826113"/>
            <a:ext cx="3162300" cy="67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Signar i enviar </a:t>
            </a:r>
            <a:endParaRPr/>
          </a:p>
        </p:txBody>
      </p:sp>
      <p:sp>
        <p:nvSpPr>
          <p:cNvPr id="206" name="Google Shape;206;p27"/>
          <p:cNvSpPr txBox="1"/>
          <p:nvPr>
            <p:ph idx="1" type="body"/>
          </p:nvPr>
        </p:nvSpPr>
        <p:spPr>
          <a:xfrm>
            <a:off x="4196800" y="1266325"/>
            <a:ext cx="4635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ca"/>
              <a:t>Si en clicar a </a:t>
            </a:r>
            <a:r>
              <a:rPr b="1" lang="ca"/>
              <a:t>Signa i envia</a:t>
            </a:r>
            <a:r>
              <a:rPr lang="ca"/>
              <a:t> falta alguna dada o n’hi ha alguna que no sigui correcta, apareixerà un </a:t>
            </a:r>
            <a:r>
              <a:rPr b="1" lang="ca"/>
              <a:t>missatge d’error</a:t>
            </a:r>
            <a:r>
              <a:rPr lang="ca"/>
              <a:t>!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07" name="Google Shape;20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55300"/>
            <a:ext cx="4196800" cy="14292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8" name="Google Shape;208;p27"/>
          <p:cNvCxnSpPr/>
          <p:nvPr/>
        </p:nvCxnSpPr>
        <p:spPr>
          <a:xfrm flipH="1">
            <a:off x="2089600" y="1578250"/>
            <a:ext cx="2206800" cy="9327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09" name="Google Shape;20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002950"/>
            <a:ext cx="4454624" cy="19314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0" name="Google Shape;210;p27"/>
          <p:cNvCxnSpPr/>
          <p:nvPr/>
        </p:nvCxnSpPr>
        <p:spPr>
          <a:xfrm flipH="1">
            <a:off x="3372175" y="2563375"/>
            <a:ext cx="2051100" cy="9720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Signar i enviar. Finalitzar</a:t>
            </a:r>
            <a:endParaRPr/>
          </a:p>
        </p:txBody>
      </p:sp>
      <p:sp>
        <p:nvSpPr>
          <p:cNvPr id="216" name="Google Shape;216;p28"/>
          <p:cNvSpPr txBox="1"/>
          <p:nvPr>
            <p:ph idx="1" type="body"/>
          </p:nvPr>
        </p:nvSpPr>
        <p:spPr>
          <a:xfrm>
            <a:off x="3394050" y="1266325"/>
            <a:ext cx="18057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ca"/>
              <a:t>Si tot és correcte li donam a </a:t>
            </a:r>
            <a:r>
              <a:rPr b="1" lang="ca"/>
              <a:t>OK </a:t>
            </a:r>
            <a:r>
              <a:rPr lang="ca"/>
              <a:t>i finalitza el tràmit. Aquest pot tardar en carregar, teniu paciència</a:t>
            </a:r>
            <a:endParaRPr/>
          </a:p>
        </p:txBody>
      </p:sp>
      <p:pic>
        <p:nvPicPr>
          <p:cNvPr id="217" name="Google Shape;21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75" y="1313150"/>
            <a:ext cx="3194625" cy="314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99750" y="1266325"/>
            <a:ext cx="3639449" cy="314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Finalitzar el tràmit</a:t>
            </a:r>
            <a:endParaRPr/>
          </a:p>
        </p:txBody>
      </p:sp>
      <p:sp>
        <p:nvSpPr>
          <p:cNvPr id="224" name="Google Shape;224;p29"/>
          <p:cNvSpPr txBox="1"/>
          <p:nvPr>
            <p:ph idx="1" type="body"/>
          </p:nvPr>
        </p:nvSpPr>
        <p:spPr>
          <a:xfrm>
            <a:off x="4469625" y="1266325"/>
            <a:ext cx="4362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ca"/>
              <a:t>Justificant</a:t>
            </a:r>
            <a:r>
              <a:rPr lang="ca"/>
              <a:t>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b="1" lang="ca"/>
              <a:t>Sol·licitud</a:t>
            </a:r>
            <a:r>
              <a:rPr lang="ca"/>
              <a:t>. S’ha d’obrir i mirar si s’ha d’aportar documentació al centre. Recomanam guardar-la.</a:t>
            </a:r>
            <a:endParaRPr/>
          </a:p>
        </p:txBody>
      </p:sp>
      <p:pic>
        <p:nvPicPr>
          <p:cNvPr id="225" name="Google Shape;22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325" y="1266325"/>
            <a:ext cx="3569375" cy="3625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6" name="Google Shape;226;p29"/>
          <p:cNvCxnSpPr/>
          <p:nvPr/>
        </p:nvCxnSpPr>
        <p:spPr>
          <a:xfrm flipH="1">
            <a:off x="2414400" y="1550575"/>
            <a:ext cx="2063400" cy="1743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27" name="Google Shape;227;p29"/>
          <p:cNvCxnSpPr/>
          <p:nvPr/>
        </p:nvCxnSpPr>
        <p:spPr>
          <a:xfrm flipH="1">
            <a:off x="3355425" y="2917675"/>
            <a:ext cx="1114200" cy="126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28" name="Google Shape;228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48575" y="1266313"/>
            <a:ext cx="1115275" cy="536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Finalitzar el tràmit</a:t>
            </a:r>
            <a:endParaRPr/>
          </a:p>
        </p:txBody>
      </p:sp>
      <p:sp>
        <p:nvSpPr>
          <p:cNvPr id="234" name="Google Shape;234;p30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ca" sz="2300"/>
              <a:t>Com sé si he d’anar al centre escollit en primera opció per presentar documentació en paper? Apareix en el tràmit i està marcat en vermell en la pàgina 9 d’aquesta presentació. També es pot pujar aquesta documentació al tràmit.</a:t>
            </a:r>
            <a:endParaRPr sz="2300"/>
          </a:p>
          <a:p>
            <a:pPr indent="0" lvl="0" marL="0" rtl="0" algn="just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ca" sz="2300"/>
              <a:t>A més, si obrim la sol·licitud en la pàgina 2 surt el text </a:t>
            </a:r>
            <a:r>
              <a:rPr b="1" i="1" lang="ca" sz="2300"/>
              <a:t>documentació a presentar</a:t>
            </a:r>
            <a:r>
              <a:rPr lang="ca" sz="2300"/>
              <a:t>.</a:t>
            </a:r>
            <a:endParaRPr sz="2300"/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S’ha de comprovar si hem de dur documentació al centre. Si és així, o ho hem de pujar al tràmit o bé  hem de demanar cita</a:t>
            </a:r>
            <a:endParaRPr/>
          </a:p>
        </p:txBody>
      </p:sp>
      <p:sp>
        <p:nvSpPr>
          <p:cNvPr id="240" name="Google Shape;240;p31"/>
          <p:cNvSpPr txBox="1"/>
          <p:nvPr/>
        </p:nvSpPr>
        <p:spPr>
          <a:xfrm>
            <a:off x="370400" y="2167650"/>
            <a:ext cx="4021500" cy="7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Si s’ha d’aportar documentació al centre apareix aquí.</a:t>
            </a:r>
            <a:endParaRPr b="0" i="0" sz="14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La documentació que apareix aquí no  s’ha </a:t>
            </a:r>
            <a:endParaRPr b="0" i="0" sz="14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ca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de presentar al centre, es consulta automàticament</a:t>
            </a:r>
            <a:endParaRPr b="0" i="0" sz="1400" u="none" cap="none" strike="noStrik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41" name="Google Shape;24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42100" y="2036188"/>
            <a:ext cx="4552131" cy="186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1"/>
          <p:cNvSpPr/>
          <p:nvPr/>
        </p:nvSpPr>
        <p:spPr>
          <a:xfrm>
            <a:off x="4622725" y="2622925"/>
            <a:ext cx="4115400" cy="362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1"/>
          <p:cNvSpPr/>
          <p:nvPr/>
        </p:nvSpPr>
        <p:spPr>
          <a:xfrm>
            <a:off x="4622725" y="3080500"/>
            <a:ext cx="4115400" cy="362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4" name="Google Shape;244;p31"/>
          <p:cNvCxnSpPr>
            <a:endCxn id="242" idx="1"/>
          </p:cNvCxnSpPr>
          <p:nvPr/>
        </p:nvCxnSpPr>
        <p:spPr>
          <a:xfrm>
            <a:off x="2898325" y="2318725"/>
            <a:ext cx="1724400" cy="485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45" name="Google Shape;245;p31"/>
          <p:cNvCxnSpPr/>
          <p:nvPr/>
        </p:nvCxnSpPr>
        <p:spPr>
          <a:xfrm>
            <a:off x="3873575" y="3229625"/>
            <a:ext cx="589800" cy="103200"/>
          </a:xfrm>
          <a:prstGeom prst="straightConnector1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